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3f6ac71a6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3f6ac71a6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e3f6ac71a6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e3f6ac71a6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e3f6ac71a6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e3f6ac71a6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e3f6ac71a6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e3f6ac71a6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e3f6ac71a6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e3f6ac71a6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e3f6ac71a6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e3f6ac71a6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e3f6ac71a6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e3f6ac71a6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e3f6ac71a6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e3f6ac71a6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e3f6ac71a6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e3f6ac71a6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e3f6ac71a6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e3f6ac71a6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55cfdbd3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55cfdbd3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e3f6ac71a6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e3f6ac71a6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e3f6ac71a6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e3f6ac71a6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1dd589e3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1dd589e3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e3f6ac71a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e3f6ac71a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3f6ac71a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3f6ac71a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3f6ac71a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3f6ac71a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3f6ac71a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3f6ac71a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3f6ac71a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3f6ac71a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3f6ac71a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e3f6ac71a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p14:dur="0">
        <p:fade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511150" y="2519425"/>
            <a:ext cx="7989300" cy="86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B-Trees vs B+Trees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2640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their impact on production database systems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637113" y="3448850"/>
            <a:ext cx="3607500" cy="7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husseinnasser.com</a:t>
            </a:r>
            <a:endParaRPr sz="2100"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4025" y="152400"/>
            <a:ext cx="3935946" cy="221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/>
          <p:nvPr/>
        </p:nvSpPr>
        <p:spPr>
          <a:xfrm>
            <a:off x="5921600" y="348600"/>
            <a:ext cx="2789100" cy="1522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ID</a:t>
            </a:r>
            <a:r>
              <a:rPr lang="en"/>
              <a:t>               </a:t>
            </a:r>
            <a:r>
              <a:rPr b="1" lang="en"/>
              <a:t>,     Name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                ,    John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                ,    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                ,    Rick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                ,    Sara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2"/>
          <p:cNvSpPr txBox="1"/>
          <p:nvPr/>
        </p:nvSpPr>
        <p:spPr>
          <a:xfrm>
            <a:off x="381000" y="291350"/>
            <a:ext cx="392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Find ID 1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0" name="Google Shape;160;p22"/>
          <p:cNvSpPr/>
          <p:nvPr/>
        </p:nvSpPr>
        <p:spPr>
          <a:xfrm>
            <a:off x="1656238" y="1625038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2:</a:t>
            </a:r>
            <a:r>
              <a:rPr b="1" lang="en">
                <a:solidFill>
                  <a:srgbClr val="FFFF00"/>
                </a:solidFill>
              </a:rPr>
              <a:t>702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61" name="Google Shape;161;p22"/>
          <p:cNvSpPr/>
          <p:nvPr/>
        </p:nvSpPr>
        <p:spPr>
          <a:xfrm>
            <a:off x="5439800" y="348600"/>
            <a:ext cx="481800" cy="15228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TID</a:t>
            </a:r>
            <a:r>
              <a:rPr lang="en"/>
              <a:t>              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701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702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703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704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705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2373538" y="1625038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4:</a:t>
            </a:r>
            <a:r>
              <a:rPr b="1" lang="en">
                <a:solidFill>
                  <a:srgbClr val="FFFF00"/>
                </a:solidFill>
              </a:rPr>
              <a:t>704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1577813" y="1575688"/>
            <a:ext cx="16248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9389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1:</a:t>
            </a:r>
            <a:r>
              <a:rPr b="1" lang="en">
                <a:solidFill>
                  <a:srgbClr val="FFFF00"/>
                </a:solidFill>
              </a:rPr>
              <a:t>701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65" name="Google Shape;165;p22"/>
          <p:cNvSpPr/>
          <p:nvPr/>
        </p:nvSpPr>
        <p:spPr>
          <a:xfrm>
            <a:off x="19834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3:</a:t>
            </a:r>
            <a:r>
              <a:rPr b="1" lang="en">
                <a:solidFill>
                  <a:srgbClr val="FFFF00"/>
                </a:solidFill>
              </a:rPr>
              <a:t>703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66" name="Google Shape;166;p22"/>
          <p:cNvSpPr/>
          <p:nvPr/>
        </p:nvSpPr>
        <p:spPr>
          <a:xfrm>
            <a:off x="30279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5:</a:t>
            </a:r>
            <a:r>
              <a:rPr b="1" lang="en">
                <a:solidFill>
                  <a:srgbClr val="FFFF00"/>
                </a:solidFill>
              </a:rPr>
              <a:t>705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67" name="Google Shape;167;p22"/>
          <p:cNvSpPr/>
          <p:nvPr/>
        </p:nvSpPr>
        <p:spPr>
          <a:xfrm>
            <a:off x="878568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1930851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2971939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0" name="Google Shape;170;p22"/>
          <p:cNvCxnSpPr>
            <a:endCxn id="167" idx="0"/>
          </p:cNvCxnSpPr>
          <p:nvPr/>
        </p:nvCxnSpPr>
        <p:spPr>
          <a:xfrm flipH="1">
            <a:off x="1295418" y="2039613"/>
            <a:ext cx="609600" cy="6600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2"/>
          <p:cNvCxnSpPr>
            <a:endCxn id="169" idx="0"/>
          </p:cNvCxnSpPr>
          <p:nvPr/>
        </p:nvCxnSpPr>
        <p:spPr>
          <a:xfrm>
            <a:off x="2678089" y="2028213"/>
            <a:ext cx="710700" cy="671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22"/>
          <p:cNvCxnSpPr>
            <a:endCxn id="168" idx="0"/>
          </p:cNvCxnSpPr>
          <p:nvPr/>
        </p:nvCxnSpPr>
        <p:spPr>
          <a:xfrm>
            <a:off x="2294901" y="2028213"/>
            <a:ext cx="52800" cy="671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2"/>
          <p:cNvSpPr/>
          <p:nvPr/>
        </p:nvSpPr>
        <p:spPr>
          <a:xfrm rot="3712889">
            <a:off x="1425080" y="945403"/>
            <a:ext cx="900706" cy="38398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2"/>
          <p:cNvSpPr/>
          <p:nvPr/>
        </p:nvSpPr>
        <p:spPr>
          <a:xfrm rot="-2547913">
            <a:off x="502730" y="3197227"/>
            <a:ext cx="700297" cy="241013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2"/>
          <p:cNvSpPr/>
          <p:nvPr/>
        </p:nvSpPr>
        <p:spPr>
          <a:xfrm rot="-1808531">
            <a:off x="4895704" y="784241"/>
            <a:ext cx="595642" cy="22300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2"/>
          <p:cNvSpPr/>
          <p:nvPr/>
        </p:nvSpPr>
        <p:spPr>
          <a:xfrm rot="-4946560">
            <a:off x="1007773" y="3282401"/>
            <a:ext cx="700283" cy="24090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/>
          <p:nvPr/>
        </p:nvSpPr>
        <p:spPr>
          <a:xfrm>
            <a:off x="5921600" y="348600"/>
            <a:ext cx="2789100" cy="1522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ID</a:t>
            </a:r>
            <a:r>
              <a:rPr lang="en"/>
              <a:t>               </a:t>
            </a:r>
            <a:r>
              <a:rPr b="1" lang="en"/>
              <a:t>,     Name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                ,    John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                ,    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                ,    Rick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                ,    Sara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3"/>
          <p:cNvSpPr txBox="1"/>
          <p:nvPr/>
        </p:nvSpPr>
        <p:spPr>
          <a:xfrm>
            <a:off x="381000" y="291350"/>
            <a:ext cx="392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Find ID 5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83" name="Google Shape;183;p23"/>
          <p:cNvSpPr/>
          <p:nvPr/>
        </p:nvSpPr>
        <p:spPr>
          <a:xfrm>
            <a:off x="1656238" y="1625038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2:</a:t>
            </a:r>
            <a:r>
              <a:rPr b="1" lang="en">
                <a:solidFill>
                  <a:srgbClr val="FFFF00"/>
                </a:solidFill>
              </a:rPr>
              <a:t>702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84" name="Google Shape;184;p23"/>
          <p:cNvSpPr/>
          <p:nvPr/>
        </p:nvSpPr>
        <p:spPr>
          <a:xfrm>
            <a:off x="5439800" y="348600"/>
            <a:ext cx="481800" cy="15228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TID</a:t>
            </a:r>
            <a:r>
              <a:rPr lang="en"/>
              <a:t>              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701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702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703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704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705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3"/>
          <p:cNvSpPr/>
          <p:nvPr/>
        </p:nvSpPr>
        <p:spPr>
          <a:xfrm>
            <a:off x="2373538" y="1625038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4:</a:t>
            </a:r>
            <a:r>
              <a:rPr b="1" lang="en">
                <a:solidFill>
                  <a:srgbClr val="FFFF00"/>
                </a:solidFill>
              </a:rPr>
              <a:t>704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86" name="Google Shape;186;p23"/>
          <p:cNvSpPr/>
          <p:nvPr/>
        </p:nvSpPr>
        <p:spPr>
          <a:xfrm>
            <a:off x="1577813" y="1575688"/>
            <a:ext cx="16248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3"/>
          <p:cNvSpPr/>
          <p:nvPr/>
        </p:nvSpPr>
        <p:spPr>
          <a:xfrm>
            <a:off x="9389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1:</a:t>
            </a:r>
            <a:r>
              <a:rPr b="1" lang="en">
                <a:solidFill>
                  <a:srgbClr val="FFFF00"/>
                </a:solidFill>
              </a:rPr>
              <a:t>701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88" name="Google Shape;188;p23"/>
          <p:cNvSpPr/>
          <p:nvPr/>
        </p:nvSpPr>
        <p:spPr>
          <a:xfrm>
            <a:off x="19834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3:</a:t>
            </a:r>
            <a:r>
              <a:rPr b="1" lang="en">
                <a:solidFill>
                  <a:srgbClr val="FFFF00"/>
                </a:solidFill>
              </a:rPr>
              <a:t>703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89" name="Google Shape;189;p23"/>
          <p:cNvSpPr/>
          <p:nvPr/>
        </p:nvSpPr>
        <p:spPr>
          <a:xfrm>
            <a:off x="30279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5:</a:t>
            </a:r>
            <a:r>
              <a:rPr b="1" lang="en">
                <a:solidFill>
                  <a:srgbClr val="FFFF00"/>
                </a:solidFill>
              </a:rPr>
              <a:t>705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90" name="Google Shape;190;p23"/>
          <p:cNvSpPr/>
          <p:nvPr/>
        </p:nvSpPr>
        <p:spPr>
          <a:xfrm>
            <a:off x="878568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3"/>
          <p:cNvSpPr/>
          <p:nvPr/>
        </p:nvSpPr>
        <p:spPr>
          <a:xfrm>
            <a:off x="1930851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/>
          <p:nvPr/>
        </p:nvSpPr>
        <p:spPr>
          <a:xfrm>
            <a:off x="2971939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3" name="Google Shape;193;p23"/>
          <p:cNvCxnSpPr>
            <a:endCxn id="190" idx="0"/>
          </p:cNvCxnSpPr>
          <p:nvPr/>
        </p:nvCxnSpPr>
        <p:spPr>
          <a:xfrm flipH="1">
            <a:off x="1295418" y="2039613"/>
            <a:ext cx="609600" cy="6600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23"/>
          <p:cNvCxnSpPr>
            <a:endCxn id="192" idx="0"/>
          </p:cNvCxnSpPr>
          <p:nvPr/>
        </p:nvCxnSpPr>
        <p:spPr>
          <a:xfrm>
            <a:off x="2678089" y="2028213"/>
            <a:ext cx="710700" cy="671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23"/>
          <p:cNvCxnSpPr>
            <a:endCxn id="191" idx="0"/>
          </p:cNvCxnSpPr>
          <p:nvPr/>
        </p:nvCxnSpPr>
        <p:spPr>
          <a:xfrm>
            <a:off x="2294901" y="2028213"/>
            <a:ext cx="52800" cy="671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23"/>
          <p:cNvSpPr/>
          <p:nvPr/>
        </p:nvSpPr>
        <p:spPr>
          <a:xfrm rot="3712889">
            <a:off x="2196005" y="945403"/>
            <a:ext cx="900706" cy="38398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3"/>
          <p:cNvSpPr/>
          <p:nvPr/>
        </p:nvSpPr>
        <p:spPr>
          <a:xfrm rot="-2547913">
            <a:off x="2587005" y="3163602"/>
            <a:ext cx="700297" cy="241013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3"/>
          <p:cNvSpPr/>
          <p:nvPr/>
        </p:nvSpPr>
        <p:spPr>
          <a:xfrm rot="-1808531">
            <a:off x="4951729" y="1670716"/>
            <a:ext cx="595642" cy="22300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3"/>
          <p:cNvSpPr/>
          <p:nvPr/>
        </p:nvSpPr>
        <p:spPr>
          <a:xfrm rot="-4946560">
            <a:off x="3136898" y="3304801"/>
            <a:ext cx="700283" cy="24090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/>
          <p:nvPr/>
        </p:nvSpPr>
        <p:spPr>
          <a:xfrm>
            <a:off x="5955719" y="937100"/>
            <a:ext cx="3080100" cy="292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ID</a:t>
            </a:r>
            <a:r>
              <a:rPr lang="en"/>
              <a:t>                 </a:t>
            </a:r>
            <a:r>
              <a:rPr b="1" lang="en"/>
              <a:t>,     Name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                  ,    John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                  ,    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                  ,    Rick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                  ,    Sara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 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                   ,    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  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                   ,    Pete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                   ,    Oliver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                ,    Yong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                 ,    Xui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4"/>
          <p:cNvSpPr txBox="1"/>
          <p:nvPr/>
        </p:nvSpPr>
        <p:spPr>
          <a:xfrm>
            <a:off x="381000" y="291350"/>
            <a:ext cx="392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Adding more entries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06" name="Google Shape;206;p24"/>
          <p:cNvSpPr/>
          <p:nvPr/>
        </p:nvSpPr>
        <p:spPr>
          <a:xfrm>
            <a:off x="5423675" y="937100"/>
            <a:ext cx="531900" cy="29283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TID</a:t>
            </a:r>
            <a:r>
              <a:rPr lang="en"/>
              <a:t>              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701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702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703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704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705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50" y="937100"/>
            <a:ext cx="5205854" cy="2928301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4"/>
          <p:cNvSpPr txBox="1"/>
          <p:nvPr/>
        </p:nvSpPr>
        <p:spPr>
          <a:xfrm>
            <a:off x="152400" y="4623550"/>
            <a:ext cx="3624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https://www.cs.usfca.edu/~galles/visualization/BTree.html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/>
          <p:nvPr/>
        </p:nvSpPr>
        <p:spPr>
          <a:xfrm>
            <a:off x="6268975" y="341025"/>
            <a:ext cx="2789100" cy="26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ID</a:t>
            </a:r>
            <a:r>
              <a:rPr lang="en"/>
              <a:t>                 </a:t>
            </a:r>
            <a:r>
              <a:rPr b="1" lang="en"/>
              <a:t>,     Name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                  ,    John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                  ,    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                  ,    Rick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                  ,    Sara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 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                   ,    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  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                   ,    Pete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                   ,    Oliver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                ,    Yong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                 ,    Xui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5"/>
          <p:cNvSpPr/>
          <p:nvPr/>
        </p:nvSpPr>
        <p:spPr>
          <a:xfrm>
            <a:off x="2097988" y="1078575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4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704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15" name="Google Shape;215;p25"/>
          <p:cNvSpPr/>
          <p:nvPr/>
        </p:nvSpPr>
        <p:spPr>
          <a:xfrm>
            <a:off x="5799750" y="341025"/>
            <a:ext cx="481800" cy="2676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TID</a:t>
            </a:r>
            <a:r>
              <a:rPr lang="en"/>
              <a:t>              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701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702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703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704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705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5"/>
          <p:cNvSpPr/>
          <p:nvPr/>
        </p:nvSpPr>
        <p:spPr>
          <a:xfrm>
            <a:off x="2815288" y="1078575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8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8</a:t>
            </a:r>
            <a:r>
              <a:rPr b="1" lang="en">
                <a:solidFill>
                  <a:srgbClr val="FFFF00"/>
                </a:solidFill>
              </a:rPr>
              <a:t>02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17" name="Google Shape;217;p25"/>
          <p:cNvSpPr/>
          <p:nvPr/>
        </p:nvSpPr>
        <p:spPr>
          <a:xfrm>
            <a:off x="1998225" y="1029238"/>
            <a:ext cx="16068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5"/>
          <p:cNvSpPr/>
          <p:nvPr/>
        </p:nvSpPr>
        <p:spPr>
          <a:xfrm>
            <a:off x="786763" y="220250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2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702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19" name="Google Shape;219;p25"/>
          <p:cNvSpPr/>
          <p:nvPr/>
        </p:nvSpPr>
        <p:spPr>
          <a:xfrm>
            <a:off x="2609463" y="227780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6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800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20" name="Google Shape;220;p25"/>
          <p:cNvSpPr/>
          <p:nvPr/>
        </p:nvSpPr>
        <p:spPr>
          <a:xfrm>
            <a:off x="4457176" y="2178413"/>
            <a:ext cx="7821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10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804</a:t>
            </a:r>
            <a:endParaRPr b="1">
              <a:solidFill>
                <a:srgbClr val="FFFF00"/>
              </a:solidFill>
            </a:endParaRPr>
          </a:p>
        </p:txBody>
      </p:sp>
      <p:cxnSp>
        <p:nvCxnSpPr>
          <p:cNvPr id="221" name="Google Shape;221;p25"/>
          <p:cNvCxnSpPr>
            <a:stCxn id="214" idx="1"/>
          </p:cNvCxnSpPr>
          <p:nvPr/>
        </p:nvCxnSpPr>
        <p:spPr>
          <a:xfrm flipH="1">
            <a:off x="1433488" y="1309425"/>
            <a:ext cx="664500" cy="929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5"/>
          <p:cNvCxnSpPr/>
          <p:nvPr/>
        </p:nvCxnSpPr>
        <p:spPr>
          <a:xfrm>
            <a:off x="3645263" y="1309425"/>
            <a:ext cx="1324500" cy="819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25"/>
          <p:cNvCxnSpPr/>
          <p:nvPr/>
        </p:nvCxnSpPr>
        <p:spPr>
          <a:xfrm>
            <a:off x="2941726" y="1573338"/>
            <a:ext cx="52800" cy="671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4" name="Google Shape;224;p25"/>
          <p:cNvSpPr/>
          <p:nvPr/>
        </p:nvSpPr>
        <p:spPr>
          <a:xfrm>
            <a:off x="290113" y="359875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701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25" name="Google Shape;225;p25"/>
          <p:cNvSpPr/>
          <p:nvPr/>
        </p:nvSpPr>
        <p:spPr>
          <a:xfrm>
            <a:off x="1161863" y="359875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3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703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26" name="Google Shape;226;p25"/>
          <p:cNvSpPr/>
          <p:nvPr/>
        </p:nvSpPr>
        <p:spPr>
          <a:xfrm>
            <a:off x="2173588" y="359875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5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705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27" name="Google Shape;227;p25"/>
          <p:cNvSpPr/>
          <p:nvPr/>
        </p:nvSpPr>
        <p:spPr>
          <a:xfrm>
            <a:off x="3045338" y="359875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7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801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4082063" y="357465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9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803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29" name="Google Shape;229;p25"/>
          <p:cNvSpPr/>
          <p:nvPr/>
        </p:nvSpPr>
        <p:spPr>
          <a:xfrm>
            <a:off x="4953826" y="3574663"/>
            <a:ext cx="7821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11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805</a:t>
            </a:r>
            <a:endParaRPr b="1">
              <a:solidFill>
                <a:srgbClr val="FFFF00"/>
              </a:solidFill>
            </a:endParaRPr>
          </a:p>
        </p:txBody>
      </p:sp>
      <p:cxnSp>
        <p:nvCxnSpPr>
          <p:cNvPr id="230" name="Google Shape;230;p25"/>
          <p:cNvCxnSpPr>
            <a:stCxn id="218" idx="1"/>
          </p:cNvCxnSpPr>
          <p:nvPr/>
        </p:nvCxnSpPr>
        <p:spPr>
          <a:xfrm flipH="1">
            <a:off x="497263" y="2433350"/>
            <a:ext cx="289500" cy="1160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25"/>
          <p:cNvCxnSpPr>
            <a:stCxn id="218" idx="3"/>
            <a:endCxn id="225" idx="0"/>
          </p:cNvCxnSpPr>
          <p:nvPr/>
        </p:nvCxnSpPr>
        <p:spPr>
          <a:xfrm>
            <a:off x="1504063" y="2433350"/>
            <a:ext cx="16500" cy="11655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25"/>
          <p:cNvCxnSpPr>
            <a:stCxn id="219" idx="1"/>
            <a:endCxn id="226" idx="0"/>
          </p:cNvCxnSpPr>
          <p:nvPr/>
        </p:nvCxnSpPr>
        <p:spPr>
          <a:xfrm flipH="1">
            <a:off x="2532363" y="2508650"/>
            <a:ext cx="77100" cy="10902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25"/>
          <p:cNvCxnSpPr>
            <a:stCxn id="219" idx="3"/>
            <a:endCxn id="227" idx="0"/>
          </p:cNvCxnSpPr>
          <p:nvPr/>
        </p:nvCxnSpPr>
        <p:spPr>
          <a:xfrm>
            <a:off x="3326763" y="2508650"/>
            <a:ext cx="77100" cy="10902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25"/>
          <p:cNvCxnSpPr>
            <a:stCxn id="220" idx="3"/>
            <a:endCxn id="229" idx="0"/>
          </p:cNvCxnSpPr>
          <p:nvPr/>
        </p:nvCxnSpPr>
        <p:spPr>
          <a:xfrm>
            <a:off x="5239276" y="2409263"/>
            <a:ext cx="105600" cy="11655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25"/>
          <p:cNvCxnSpPr>
            <a:stCxn id="220" idx="1"/>
            <a:endCxn id="228" idx="0"/>
          </p:cNvCxnSpPr>
          <p:nvPr/>
        </p:nvCxnSpPr>
        <p:spPr>
          <a:xfrm flipH="1">
            <a:off x="4440676" y="2409263"/>
            <a:ext cx="16500" cy="11655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6" name="Google Shape;236;p25"/>
          <p:cNvSpPr/>
          <p:nvPr/>
        </p:nvSpPr>
        <p:spPr>
          <a:xfrm>
            <a:off x="724350" y="215316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5"/>
          <p:cNvSpPr/>
          <p:nvPr/>
        </p:nvSpPr>
        <p:spPr>
          <a:xfrm>
            <a:off x="217775" y="354941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5"/>
          <p:cNvSpPr/>
          <p:nvPr/>
        </p:nvSpPr>
        <p:spPr>
          <a:xfrm>
            <a:off x="1094526" y="3553851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5"/>
          <p:cNvSpPr/>
          <p:nvPr/>
        </p:nvSpPr>
        <p:spPr>
          <a:xfrm>
            <a:off x="2148687" y="354941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"/>
          <p:cNvSpPr/>
          <p:nvPr/>
        </p:nvSpPr>
        <p:spPr>
          <a:xfrm>
            <a:off x="2933925" y="354941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"/>
          <p:cNvSpPr/>
          <p:nvPr/>
        </p:nvSpPr>
        <p:spPr>
          <a:xfrm>
            <a:off x="4012712" y="352531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5"/>
          <p:cNvSpPr/>
          <p:nvPr/>
        </p:nvSpPr>
        <p:spPr>
          <a:xfrm>
            <a:off x="4931388" y="352531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5"/>
          <p:cNvSpPr/>
          <p:nvPr/>
        </p:nvSpPr>
        <p:spPr>
          <a:xfrm>
            <a:off x="4423676" y="212906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5"/>
          <p:cNvSpPr/>
          <p:nvPr/>
        </p:nvSpPr>
        <p:spPr>
          <a:xfrm>
            <a:off x="2534613" y="222846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5"/>
          <p:cNvSpPr txBox="1"/>
          <p:nvPr/>
        </p:nvSpPr>
        <p:spPr>
          <a:xfrm>
            <a:off x="1433500" y="537850"/>
            <a:ext cx="17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ROOT node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6" name="Google Shape;246;p25"/>
          <p:cNvSpPr txBox="1"/>
          <p:nvPr/>
        </p:nvSpPr>
        <p:spPr>
          <a:xfrm>
            <a:off x="4648663" y="1466475"/>
            <a:ext cx="171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Internal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node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7" name="Google Shape;247;p25"/>
          <p:cNvSpPr txBox="1"/>
          <p:nvPr/>
        </p:nvSpPr>
        <p:spPr>
          <a:xfrm>
            <a:off x="5735913" y="4231300"/>
            <a:ext cx="17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Leaf</a:t>
            </a:r>
            <a:r>
              <a:rPr lang="en">
                <a:solidFill>
                  <a:schemeClr val="dk1"/>
                </a:solidFill>
              </a:rPr>
              <a:t> node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 </a:t>
            </a:r>
            <a:r>
              <a:rPr lang="en"/>
              <a:t>B-Tree</a:t>
            </a:r>
            <a:endParaRPr/>
          </a:p>
        </p:txBody>
      </p:sp>
      <p:sp>
        <p:nvSpPr>
          <p:cNvPr id="253" name="Google Shape;25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Elements in all nodes store both key and value 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Internal nodes take more space thus require more IO and can slow down traversal 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Range queries are slow because of random access (give me all values 1-5) 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B+Tree solves both these problems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Hard to fit internal nodes in memory</a:t>
            </a:r>
            <a:endParaRPr sz="2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7"/>
          <p:cNvSpPr/>
          <p:nvPr/>
        </p:nvSpPr>
        <p:spPr>
          <a:xfrm>
            <a:off x="6268975" y="341025"/>
            <a:ext cx="2789100" cy="267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ID</a:t>
            </a:r>
            <a:r>
              <a:rPr lang="en"/>
              <a:t>                 </a:t>
            </a:r>
            <a:r>
              <a:rPr b="1" lang="en"/>
              <a:t>,     Name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                  ,    John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                  ,    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                  ,    Rick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                  ,    Sara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 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                   ,    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  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                   ,    Pete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                   ,    Oliver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                ,    Yong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                 ,    Xui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7"/>
          <p:cNvSpPr/>
          <p:nvPr/>
        </p:nvSpPr>
        <p:spPr>
          <a:xfrm>
            <a:off x="2097988" y="1078575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4:</a:t>
            </a:r>
            <a:r>
              <a:rPr b="1" lang="en">
                <a:solidFill>
                  <a:srgbClr val="FFFF00"/>
                </a:solidFill>
              </a:rPr>
              <a:t>704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60" name="Google Shape;260;p27"/>
          <p:cNvSpPr/>
          <p:nvPr/>
        </p:nvSpPr>
        <p:spPr>
          <a:xfrm>
            <a:off x="5799750" y="341025"/>
            <a:ext cx="481800" cy="2676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TID</a:t>
            </a:r>
            <a:r>
              <a:rPr lang="en"/>
              <a:t>              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701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702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703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704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705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7"/>
          <p:cNvSpPr/>
          <p:nvPr/>
        </p:nvSpPr>
        <p:spPr>
          <a:xfrm>
            <a:off x="2815288" y="1078575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8:</a:t>
            </a:r>
            <a:r>
              <a:rPr b="1" lang="en">
                <a:solidFill>
                  <a:srgbClr val="FFFF00"/>
                </a:solidFill>
              </a:rPr>
              <a:t>802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62" name="Google Shape;262;p27"/>
          <p:cNvSpPr/>
          <p:nvPr/>
        </p:nvSpPr>
        <p:spPr>
          <a:xfrm>
            <a:off x="1998225" y="1029238"/>
            <a:ext cx="16068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7"/>
          <p:cNvSpPr/>
          <p:nvPr/>
        </p:nvSpPr>
        <p:spPr>
          <a:xfrm>
            <a:off x="786763" y="220250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2:</a:t>
            </a:r>
            <a:r>
              <a:rPr b="1" lang="en">
                <a:solidFill>
                  <a:srgbClr val="FFFF00"/>
                </a:solidFill>
              </a:rPr>
              <a:t>702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64" name="Google Shape;264;p27"/>
          <p:cNvSpPr/>
          <p:nvPr/>
        </p:nvSpPr>
        <p:spPr>
          <a:xfrm>
            <a:off x="2609463" y="227780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6:</a:t>
            </a:r>
            <a:r>
              <a:rPr b="1" lang="en">
                <a:solidFill>
                  <a:srgbClr val="FFFF00"/>
                </a:solidFill>
              </a:rPr>
              <a:t>800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65" name="Google Shape;265;p27"/>
          <p:cNvSpPr/>
          <p:nvPr/>
        </p:nvSpPr>
        <p:spPr>
          <a:xfrm>
            <a:off x="4457176" y="2178413"/>
            <a:ext cx="7821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10:</a:t>
            </a:r>
            <a:r>
              <a:rPr b="1" lang="en">
                <a:solidFill>
                  <a:srgbClr val="FFFF00"/>
                </a:solidFill>
              </a:rPr>
              <a:t>804</a:t>
            </a:r>
            <a:endParaRPr b="1">
              <a:solidFill>
                <a:srgbClr val="FFFF00"/>
              </a:solidFill>
            </a:endParaRPr>
          </a:p>
        </p:txBody>
      </p:sp>
      <p:cxnSp>
        <p:nvCxnSpPr>
          <p:cNvPr id="266" name="Google Shape;266;p27"/>
          <p:cNvCxnSpPr>
            <a:stCxn id="259" idx="1"/>
          </p:cNvCxnSpPr>
          <p:nvPr/>
        </p:nvCxnSpPr>
        <p:spPr>
          <a:xfrm flipH="1">
            <a:off x="1433488" y="1309425"/>
            <a:ext cx="664500" cy="929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27"/>
          <p:cNvCxnSpPr/>
          <p:nvPr/>
        </p:nvCxnSpPr>
        <p:spPr>
          <a:xfrm>
            <a:off x="3645263" y="1309425"/>
            <a:ext cx="1324500" cy="819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27"/>
          <p:cNvCxnSpPr/>
          <p:nvPr/>
        </p:nvCxnSpPr>
        <p:spPr>
          <a:xfrm>
            <a:off x="2941726" y="1573338"/>
            <a:ext cx="52800" cy="671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" name="Google Shape;269;p27"/>
          <p:cNvSpPr/>
          <p:nvPr/>
        </p:nvSpPr>
        <p:spPr>
          <a:xfrm>
            <a:off x="290113" y="359875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1:</a:t>
            </a:r>
            <a:r>
              <a:rPr b="1" lang="en">
                <a:solidFill>
                  <a:srgbClr val="FFFF00"/>
                </a:solidFill>
              </a:rPr>
              <a:t>701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1161863" y="359875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3:</a:t>
            </a:r>
            <a:r>
              <a:rPr b="1" lang="en">
                <a:solidFill>
                  <a:srgbClr val="FFFF00"/>
                </a:solidFill>
              </a:rPr>
              <a:t>703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2173588" y="359875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5:</a:t>
            </a:r>
            <a:r>
              <a:rPr b="1" lang="en">
                <a:solidFill>
                  <a:srgbClr val="FFFF00"/>
                </a:solidFill>
              </a:rPr>
              <a:t>705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045338" y="359875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7:</a:t>
            </a:r>
            <a:r>
              <a:rPr b="1" lang="en">
                <a:solidFill>
                  <a:srgbClr val="FFFF00"/>
                </a:solidFill>
              </a:rPr>
              <a:t>801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4082063" y="357465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9:</a:t>
            </a:r>
            <a:r>
              <a:rPr b="1" lang="en">
                <a:solidFill>
                  <a:srgbClr val="FFFF00"/>
                </a:solidFill>
              </a:rPr>
              <a:t>803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4953826" y="3574663"/>
            <a:ext cx="7821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11:</a:t>
            </a:r>
            <a:r>
              <a:rPr b="1" lang="en">
                <a:solidFill>
                  <a:srgbClr val="FFFF00"/>
                </a:solidFill>
              </a:rPr>
              <a:t>805</a:t>
            </a:r>
            <a:endParaRPr b="1">
              <a:solidFill>
                <a:srgbClr val="FFFF00"/>
              </a:solidFill>
            </a:endParaRPr>
          </a:p>
        </p:txBody>
      </p:sp>
      <p:cxnSp>
        <p:nvCxnSpPr>
          <p:cNvPr id="275" name="Google Shape;275;p27"/>
          <p:cNvCxnSpPr>
            <a:stCxn id="263" idx="1"/>
          </p:cNvCxnSpPr>
          <p:nvPr/>
        </p:nvCxnSpPr>
        <p:spPr>
          <a:xfrm flipH="1">
            <a:off x="497263" y="2433350"/>
            <a:ext cx="289500" cy="1160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27"/>
          <p:cNvCxnSpPr>
            <a:stCxn id="263" idx="3"/>
            <a:endCxn id="270" idx="0"/>
          </p:cNvCxnSpPr>
          <p:nvPr/>
        </p:nvCxnSpPr>
        <p:spPr>
          <a:xfrm>
            <a:off x="1504063" y="2433350"/>
            <a:ext cx="16500" cy="11655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7" name="Google Shape;277;p27"/>
          <p:cNvCxnSpPr>
            <a:stCxn id="264" idx="1"/>
            <a:endCxn id="271" idx="0"/>
          </p:cNvCxnSpPr>
          <p:nvPr/>
        </p:nvCxnSpPr>
        <p:spPr>
          <a:xfrm flipH="1">
            <a:off x="2532363" y="2508650"/>
            <a:ext cx="77100" cy="10902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27"/>
          <p:cNvCxnSpPr>
            <a:stCxn id="264" idx="3"/>
            <a:endCxn id="272" idx="0"/>
          </p:cNvCxnSpPr>
          <p:nvPr/>
        </p:nvCxnSpPr>
        <p:spPr>
          <a:xfrm>
            <a:off x="3326763" y="2508650"/>
            <a:ext cx="77100" cy="10902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27"/>
          <p:cNvCxnSpPr>
            <a:stCxn id="265" idx="3"/>
            <a:endCxn id="274" idx="0"/>
          </p:cNvCxnSpPr>
          <p:nvPr/>
        </p:nvCxnSpPr>
        <p:spPr>
          <a:xfrm>
            <a:off x="5239276" y="2409263"/>
            <a:ext cx="105600" cy="11655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27"/>
          <p:cNvCxnSpPr>
            <a:stCxn id="265" idx="1"/>
            <a:endCxn id="273" idx="0"/>
          </p:cNvCxnSpPr>
          <p:nvPr/>
        </p:nvCxnSpPr>
        <p:spPr>
          <a:xfrm flipH="1">
            <a:off x="4440676" y="2409263"/>
            <a:ext cx="16500" cy="11655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" name="Google Shape;281;p27"/>
          <p:cNvSpPr/>
          <p:nvPr/>
        </p:nvSpPr>
        <p:spPr>
          <a:xfrm>
            <a:off x="724350" y="215316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7"/>
          <p:cNvSpPr/>
          <p:nvPr/>
        </p:nvSpPr>
        <p:spPr>
          <a:xfrm>
            <a:off x="217775" y="354941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7"/>
          <p:cNvSpPr/>
          <p:nvPr/>
        </p:nvSpPr>
        <p:spPr>
          <a:xfrm>
            <a:off x="1094526" y="3553851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7"/>
          <p:cNvSpPr/>
          <p:nvPr/>
        </p:nvSpPr>
        <p:spPr>
          <a:xfrm>
            <a:off x="2148687" y="354941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7"/>
          <p:cNvSpPr/>
          <p:nvPr/>
        </p:nvSpPr>
        <p:spPr>
          <a:xfrm>
            <a:off x="2933925" y="354941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7"/>
          <p:cNvSpPr/>
          <p:nvPr/>
        </p:nvSpPr>
        <p:spPr>
          <a:xfrm>
            <a:off x="4012712" y="352531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7"/>
          <p:cNvSpPr/>
          <p:nvPr/>
        </p:nvSpPr>
        <p:spPr>
          <a:xfrm>
            <a:off x="4931388" y="352531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7"/>
          <p:cNvSpPr/>
          <p:nvPr/>
        </p:nvSpPr>
        <p:spPr>
          <a:xfrm>
            <a:off x="4423676" y="212906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7"/>
          <p:cNvSpPr/>
          <p:nvPr/>
        </p:nvSpPr>
        <p:spPr>
          <a:xfrm>
            <a:off x="2534613" y="2228463"/>
            <a:ext cx="8670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7"/>
          <p:cNvSpPr txBox="1"/>
          <p:nvPr/>
        </p:nvSpPr>
        <p:spPr>
          <a:xfrm>
            <a:off x="381000" y="291350"/>
            <a:ext cx="392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Find rows (ID between (4 and 9)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91" name="Google Shape;291;p27"/>
          <p:cNvSpPr/>
          <p:nvPr/>
        </p:nvSpPr>
        <p:spPr>
          <a:xfrm rot="3292913">
            <a:off x="1575595" y="769784"/>
            <a:ext cx="647703" cy="29762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2" name="Google Shape;292;p27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2148675" y="687750"/>
            <a:ext cx="431196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7"/>
          <p:cNvPicPr preferRelativeResize="0"/>
          <p:nvPr/>
        </p:nvPicPr>
        <p:blipFill rotWithShape="1">
          <a:blip r:embed="rId4">
            <a:alphaModFix/>
          </a:blip>
          <a:srcRect b="0" l="20772" r="27657" t="0"/>
          <a:stretch/>
        </p:blipFill>
        <p:spPr>
          <a:xfrm>
            <a:off x="7714125" y="3737375"/>
            <a:ext cx="481800" cy="52569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7"/>
          <p:cNvSpPr/>
          <p:nvPr/>
        </p:nvSpPr>
        <p:spPr>
          <a:xfrm rot="3292913">
            <a:off x="2018245" y="1875646"/>
            <a:ext cx="647703" cy="29762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7"/>
          <p:cNvSpPr/>
          <p:nvPr/>
        </p:nvSpPr>
        <p:spPr>
          <a:xfrm rot="3292913">
            <a:off x="1843245" y="3148621"/>
            <a:ext cx="647703" cy="29762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27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1971275" y="3877575"/>
            <a:ext cx="431196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7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2243463" y="2314000"/>
            <a:ext cx="431196" cy="461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7"/>
          <p:cNvSpPr/>
          <p:nvPr/>
        </p:nvSpPr>
        <p:spPr>
          <a:xfrm rot="3292913">
            <a:off x="2799495" y="3266646"/>
            <a:ext cx="647703" cy="29762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27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3102963" y="3877575"/>
            <a:ext cx="431196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7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3149725" y="753050"/>
            <a:ext cx="431196" cy="461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7"/>
          <p:cNvSpPr/>
          <p:nvPr/>
        </p:nvSpPr>
        <p:spPr>
          <a:xfrm rot="3292913">
            <a:off x="3983670" y="1760246"/>
            <a:ext cx="647703" cy="29762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7"/>
          <p:cNvSpPr/>
          <p:nvPr/>
        </p:nvSpPr>
        <p:spPr>
          <a:xfrm rot="3292913">
            <a:off x="3741232" y="3148621"/>
            <a:ext cx="647703" cy="29762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p27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4079563" y="3855025"/>
            <a:ext cx="431196" cy="4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B+Tree</a:t>
            </a:r>
            <a:endParaRPr/>
          </a:p>
        </p:txBody>
      </p:sp>
      <p:sp>
        <p:nvSpPr>
          <p:cNvPr id="309" name="Google Shape;309;p28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Exactly like B-Tree but only stores </a:t>
            </a:r>
            <a:r>
              <a:rPr lang="en" sz="2800"/>
              <a:t>keys</a:t>
            </a:r>
            <a:r>
              <a:rPr lang="en" sz="2800"/>
              <a:t> in internal nodes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Values are only stored in leaf nodes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Internal</a:t>
            </a:r>
            <a:r>
              <a:rPr lang="en" sz="2800"/>
              <a:t> nodes are smaller since they only store keys and they can fit more elements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Leaf nodes are “linked” so once you find a key you can find all values before and after that key. 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Great for range queries</a:t>
            </a:r>
            <a:endParaRPr sz="2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/>
          <p:nvPr/>
        </p:nvSpPr>
        <p:spPr>
          <a:xfrm>
            <a:off x="3824148" y="1326900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5</a:t>
            </a:r>
            <a:endParaRPr b="1" sz="1100">
              <a:solidFill>
                <a:srgbClr val="FFFF00"/>
              </a:solidFill>
            </a:endParaRPr>
          </a:p>
        </p:txBody>
      </p:sp>
      <p:cxnSp>
        <p:nvCxnSpPr>
          <p:cNvPr id="315" name="Google Shape;315;p29"/>
          <p:cNvCxnSpPr>
            <a:stCxn id="314" idx="1"/>
            <a:endCxn id="316" idx="0"/>
          </p:cNvCxnSpPr>
          <p:nvPr/>
        </p:nvCxnSpPr>
        <p:spPr>
          <a:xfrm flipH="1">
            <a:off x="1810248" y="1512750"/>
            <a:ext cx="2013900" cy="522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" name="Google Shape;317;p29"/>
          <p:cNvCxnSpPr>
            <a:stCxn id="314" idx="3"/>
            <a:endCxn id="318" idx="0"/>
          </p:cNvCxnSpPr>
          <p:nvPr/>
        </p:nvCxnSpPr>
        <p:spPr>
          <a:xfrm>
            <a:off x="4464648" y="1512750"/>
            <a:ext cx="1565700" cy="648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9" name="Google Shape;319;p29"/>
          <p:cNvSpPr txBox="1"/>
          <p:nvPr>
            <p:ph type="title"/>
          </p:nvPr>
        </p:nvSpPr>
        <p:spPr>
          <a:xfrm>
            <a:off x="256379" y="124150"/>
            <a:ext cx="75726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B+Tree of Degree 3</a:t>
            </a:r>
            <a:endParaRPr sz="2600"/>
          </a:p>
        </p:txBody>
      </p:sp>
      <p:sp>
        <p:nvSpPr>
          <p:cNvPr id="320" name="Google Shape;320;p29"/>
          <p:cNvSpPr/>
          <p:nvPr/>
        </p:nvSpPr>
        <p:spPr>
          <a:xfrm>
            <a:off x="5766166" y="328844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8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16" name="Google Shape;316;p29"/>
          <p:cNvSpPr/>
          <p:nvPr/>
        </p:nvSpPr>
        <p:spPr>
          <a:xfrm>
            <a:off x="1489946" y="203579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3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21" name="Google Shape;321;p29"/>
          <p:cNvSpPr/>
          <p:nvPr/>
        </p:nvSpPr>
        <p:spPr>
          <a:xfrm>
            <a:off x="617400" y="328845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2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22" name="Google Shape;322;p29"/>
          <p:cNvSpPr/>
          <p:nvPr/>
        </p:nvSpPr>
        <p:spPr>
          <a:xfrm>
            <a:off x="2343359" y="328845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4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23" name="Google Shape;323;p29"/>
          <p:cNvSpPr/>
          <p:nvPr/>
        </p:nvSpPr>
        <p:spPr>
          <a:xfrm>
            <a:off x="123350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1</a:t>
            </a:r>
            <a:r>
              <a:rPr b="1" lang="en" sz="1100">
                <a:solidFill>
                  <a:srgbClr val="FFFF00"/>
                </a:solidFill>
              </a:rPr>
              <a:t>:701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24" name="Google Shape;324;p29"/>
          <p:cNvSpPr/>
          <p:nvPr/>
        </p:nvSpPr>
        <p:spPr>
          <a:xfrm>
            <a:off x="4004482" y="328845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6</a:t>
            </a:r>
            <a:endParaRPr b="1" sz="1100">
              <a:solidFill>
                <a:srgbClr val="FFFF00"/>
              </a:solidFill>
            </a:endParaRPr>
          </a:p>
        </p:txBody>
      </p:sp>
      <p:cxnSp>
        <p:nvCxnSpPr>
          <p:cNvPr id="325" name="Google Shape;325;p29"/>
          <p:cNvCxnSpPr>
            <a:stCxn id="316" idx="1"/>
            <a:endCxn id="321" idx="0"/>
          </p:cNvCxnSpPr>
          <p:nvPr/>
        </p:nvCxnSpPr>
        <p:spPr>
          <a:xfrm flipH="1">
            <a:off x="937646" y="2221644"/>
            <a:ext cx="552300" cy="1066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29"/>
          <p:cNvCxnSpPr>
            <a:stCxn id="316" idx="3"/>
            <a:endCxn id="322" idx="0"/>
          </p:cNvCxnSpPr>
          <p:nvPr/>
        </p:nvCxnSpPr>
        <p:spPr>
          <a:xfrm>
            <a:off x="2130446" y="2221644"/>
            <a:ext cx="533100" cy="1066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29"/>
          <p:cNvCxnSpPr>
            <a:stCxn id="318" idx="1"/>
            <a:endCxn id="324" idx="0"/>
          </p:cNvCxnSpPr>
          <p:nvPr/>
        </p:nvCxnSpPr>
        <p:spPr>
          <a:xfrm flipH="1">
            <a:off x="4324595" y="2391501"/>
            <a:ext cx="1005600" cy="897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29"/>
          <p:cNvCxnSpPr>
            <a:stCxn id="318" idx="3"/>
            <a:endCxn id="329" idx="0"/>
          </p:cNvCxnSpPr>
          <p:nvPr/>
        </p:nvCxnSpPr>
        <p:spPr>
          <a:xfrm>
            <a:off x="6730295" y="2391501"/>
            <a:ext cx="1176000" cy="897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0" name="Google Shape;330;p29"/>
          <p:cNvSpPr/>
          <p:nvPr/>
        </p:nvSpPr>
        <p:spPr>
          <a:xfrm>
            <a:off x="1034774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2</a:t>
            </a:r>
            <a:r>
              <a:rPr b="1" lang="en" sz="1100">
                <a:solidFill>
                  <a:srgbClr val="FFFF00"/>
                </a:solidFill>
              </a:rPr>
              <a:t>:702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31" name="Google Shape;331;p29"/>
          <p:cNvSpPr/>
          <p:nvPr/>
        </p:nvSpPr>
        <p:spPr>
          <a:xfrm>
            <a:off x="1946199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3</a:t>
            </a:r>
            <a:r>
              <a:rPr b="1" lang="en" sz="1100">
                <a:solidFill>
                  <a:srgbClr val="FFFF00"/>
                </a:solidFill>
              </a:rPr>
              <a:t>:703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32" name="Google Shape;332;p29"/>
          <p:cNvSpPr/>
          <p:nvPr/>
        </p:nvSpPr>
        <p:spPr>
          <a:xfrm>
            <a:off x="2781423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4</a:t>
            </a:r>
            <a:r>
              <a:rPr b="1" lang="en" sz="1100">
                <a:solidFill>
                  <a:srgbClr val="FFFF00"/>
                </a:solidFill>
              </a:rPr>
              <a:t>:704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33" name="Google Shape;333;p29"/>
          <p:cNvSpPr/>
          <p:nvPr/>
        </p:nvSpPr>
        <p:spPr>
          <a:xfrm>
            <a:off x="3621765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5</a:t>
            </a:r>
            <a:r>
              <a:rPr b="1" lang="en" sz="1100">
                <a:solidFill>
                  <a:srgbClr val="FFFF00"/>
                </a:solidFill>
              </a:rPr>
              <a:t>:705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34" name="Google Shape;334;p29"/>
          <p:cNvSpPr/>
          <p:nvPr/>
        </p:nvSpPr>
        <p:spPr>
          <a:xfrm>
            <a:off x="4462107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6</a:t>
            </a:r>
            <a:r>
              <a:rPr b="1" lang="en" sz="1100">
                <a:solidFill>
                  <a:srgbClr val="FFFF00"/>
                </a:solidFill>
              </a:rPr>
              <a:t>:800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35" name="Google Shape;335;p29"/>
          <p:cNvSpPr/>
          <p:nvPr/>
        </p:nvSpPr>
        <p:spPr>
          <a:xfrm>
            <a:off x="5297331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7</a:t>
            </a:r>
            <a:r>
              <a:rPr b="1" lang="en" sz="1100">
                <a:solidFill>
                  <a:srgbClr val="FFFF00"/>
                </a:solidFill>
              </a:rPr>
              <a:t>:801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36" name="Google Shape;336;p29"/>
          <p:cNvSpPr/>
          <p:nvPr/>
        </p:nvSpPr>
        <p:spPr>
          <a:xfrm>
            <a:off x="6208756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8</a:t>
            </a:r>
            <a:r>
              <a:rPr b="1" lang="en" sz="1100">
                <a:solidFill>
                  <a:srgbClr val="FFFF00"/>
                </a:solidFill>
              </a:rPr>
              <a:t>:802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37" name="Google Shape;337;p29"/>
          <p:cNvSpPr/>
          <p:nvPr/>
        </p:nvSpPr>
        <p:spPr>
          <a:xfrm>
            <a:off x="7049098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9</a:t>
            </a:r>
            <a:r>
              <a:rPr b="1" lang="en" sz="1100">
                <a:solidFill>
                  <a:srgbClr val="FFFF00"/>
                </a:solidFill>
              </a:rPr>
              <a:t>:803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38" name="Google Shape;338;p29"/>
          <p:cNvSpPr/>
          <p:nvPr/>
        </p:nvSpPr>
        <p:spPr>
          <a:xfrm>
            <a:off x="7886719" y="4225468"/>
            <a:ext cx="6486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10</a:t>
            </a:r>
            <a:r>
              <a:rPr b="1" lang="en" sz="1100">
                <a:solidFill>
                  <a:srgbClr val="FFFF00"/>
                </a:solidFill>
              </a:rPr>
              <a:t>:804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39" name="Google Shape;339;p29"/>
          <p:cNvSpPr/>
          <p:nvPr/>
        </p:nvSpPr>
        <p:spPr>
          <a:xfrm>
            <a:off x="8446089" y="4225468"/>
            <a:ext cx="6486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11</a:t>
            </a:r>
            <a:r>
              <a:rPr b="1" lang="en" sz="1100">
                <a:solidFill>
                  <a:srgbClr val="FFFF00"/>
                </a:solidFill>
              </a:rPr>
              <a:t>:805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40" name="Google Shape;340;p29"/>
          <p:cNvSpPr/>
          <p:nvPr/>
        </p:nvSpPr>
        <p:spPr>
          <a:xfrm>
            <a:off x="7886713" y="4189500"/>
            <a:ext cx="1189200" cy="371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cxnSp>
        <p:nvCxnSpPr>
          <p:cNvPr id="341" name="Google Shape;341;p29"/>
          <p:cNvCxnSpPr>
            <a:stCxn id="321" idx="1"/>
            <a:endCxn id="323" idx="0"/>
          </p:cNvCxnSpPr>
          <p:nvPr/>
        </p:nvCxnSpPr>
        <p:spPr>
          <a:xfrm flipH="1">
            <a:off x="420900" y="3474304"/>
            <a:ext cx="1965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29"/>
          <p:cNvCxnSpPr>
            <a:stCxn id="321" idx="3"/>
            <a:endCxn id="330" idx="0"/>
          </p:cNvCxnSpPr>
          <p:nvPr/>
        </p:nvCxnSpPr>
        <p:spPr>
          <a:xfrm>
            <a:off x="1257900" y="3474304"/>
            <a:ext cx="744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29"/>
          <p:cNvCxnSpPr>
            <a:stCxn id="322" idx="3"/>
            <a:endCxn id="332" idx="0"/>
          </p:cNvCxnSpPr>
          <p:nvPr/>
        </p:nvCxnSpPr>
        <p:spPr>
          <a:xfrm>
            <a:off x="2983859" y="3474304"/>
            <a:ext cx="951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29"/>
          <p:cNvCxnSpPr>
            <a:stCxn id="322" idx="1"/>
            <a:endCxn id="331" idx="0"/>
          </p:cNvCxnSpPr>
          <p:nvPr/>
        </p:nvCxnSpPr>
        <p:spPr>
          <a:xfrm flipH="1">
            <a:off x="2243759" y="3474304"/>
            <a:ext cx="996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29"/>
          <p:cNvCxnSpPr>
            <a:stCxn id="324" idx="1"/>
            <a:endCxn id="333" idx="0"/>
          </p:cNvCxnSpPr>
          <p:nvPr/>
        </p:nvCxnSpPr>
        <p:spPr>
          <a:xfrm flipH="1">
            <a:off x="3919282" y="3474304"/>
            <a:ext cx="852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p29"/>
          <p:cNvCxnSpPr>
            <a:stCxn id="324" idx="3"/>
            <a:endCxn id="334" idx="0"/>
          </p:cNvCxnSpPr>
          <p:nvPr/>
        </p:nvCxnSpPr>
        <p:spPr>
          <a:xfrm>
            <a:off x="4644982" y="3474304"/>
            <a:ext cx="1146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29"/>
          <p:cNvCxnSpPr>
            <a:stCxn id="318" idx="2"/>
            <a:endCxn id="320" idx="0"/>
          </p:cNvCxnSpPr>
          <p:nvPr/>
        </p:nvCxnSpPr>
        <p:spPr>
          <a:xfrm>
            <a:off x="6030245" y="2621901"/>
            <a:ext cx="56100" cy="666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48" name="Google Shape;348;p29"/>
          <p:cNvGrpSpPr/>
          <p:nvPr/>
        </p:nvGrpSpPr>
        <p:grpSpPr>
          <a:xfrm>
            <a:off x="5389838" y="2204289"/>
            <a:ext cx="1280811" cy="371576"/>
            <a:chOff x="7077688" y="3008250"/>
            <a:chExt cx="1434600" cy="461700"/>
          </a:xfrm>
        </p:grpSpPr>
        <p:sp>
          <p:nvSpPr>
            <p:cNvPr id="349" name="Google Shape;349;p29"/>
            <p:cNvSpPr/>
            <p:nvPr/>
          </p:nvSpPr>
          <p:spPr>
            <a:xfrm>
              <a:off x="7077688" y="3008250"/>
              <a:ext cx="717300" cy="4617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chemeClr val="dk1"/>
                  </a:solidFill>
                </a:rPr>
                <a:t>7</a:t>
              </a:r>
              <a:endParaRPr b="1" sz="1100">
                <a:solidFill>
                  <a:srgbClr val="FFFF00"/>
                </a:solidFill>
              </a:endParaRPr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7794988" y="3008250"/>
              <a:ext cx="717300" cy="4617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chemeClr val="dk1"/>
                  </a:solidFill>
                </a:rPr>
                <a:t>9</a:t>
              </a:r>
              <a:endParaRPr b="1" sz="1100">
                <a:solidFill>
                  <a:srgbClr val="FFFF00"/>
                </a:solidFill>
              </a:endParaRPr>
            </a:p>
          </p:txBody>
        </p:sp>
      </p:grpSp>
      <p:sp>
        <p:nvSpPr>
          <p:cNvPr id="318" name="Google Shape;318;p29"/>
          <p:cNvSpPr/>
          <p:nvPr/>
        </p:nvSpPr>
        <p:spPr>
          <a:xfrm>
            <a:off x="5330195" y="2161101"/>
            <a:ext cx="1400100" cy="460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9" name="Google Shape;329;p29"/>
          <p:cNvSpPr/>
          <p:nvPr/>
        </p:nvSpPr>
        <p:spPr>
          <a:xfrm>
            <a:off x="7585966" y="328844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10</a:t>
            </a:r>
            <a:endParaRPr b="1" sz="1100">
              <a:solidFill>
                <a:srgbClr val="FFFF00"/>
              </a:solidFill>
            </a:endParaRPr>
          </a:p>
        </p:txBody>
      </p:sp>
      <p:cxnSp>
        <p:nvCxnSpPr>
          <p:cNvPr id="351" name="Google Shape;351;p29"/>
          <p:cNvCxnSpPr>
            <a:stCxn id="320" idx="1"/>
            <a:endCxn id="335" idx="0"/>
          </p:cNvCxnSpPr>
          <p:nvPr/>
        </p:nvCxnSpPr>
        <p:spPr>
          <a:xfrm flipH="1">
            <a:off x="5594866" y="3474294"/>
            <a:ext cx="1713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p29"/>
          <p:cNvCxnSpPr>
            <a:endCxn id="336" idx="0"/>
          </p:cNvCxnSpPr>
          <p:nvPr/>
        </p:nvCxnSpPr>
        <p:spPr>
          <a:xfrm>
            <a:off x="6382606" y="3474215"/>
            <a:ext cx="1236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29"/>
          <p:cNvCxnSpPr>
            <a:stCxn id="329" idx="1"/>
            <a:endCxn id="337" idx="0"/>
          </p:cNvCxnSpPr>
          <p:nvPr/>
        </p:nvCxnSpPr>
        <p:spPr>
          <a:xfrm flipH="1">
            <a:off x="7346566" y="3474294"/>
            <a:ext cx="2394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29"/>
          <p:cNvCxnSpPr>
            <a:stCxn id="329" idx="3"/>
            <a:endCxn id="340" idx="0"/>
          </p:cNvCxnSpPr>
          <p:nvPr/>
        </p:nvCxnSpPr>
        <p:spPr>
          <a:xfrm>
            <a:off x="8226466" y="3474294"/>
            <a:ext cx="254700" cy="715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29"/>
          <p:cNvCxnSpPr>
            <a:endCxn id="330" idx="1"/>
          </p:cNvCxnSpPr>
          <p:nvPr/>
        </p:nvCxnSpPr>
        <p:spPr>
          <a:xfrm>
            <a:off x="718274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6" name="Google Shape;356;p29"/>
          <p:cNvCxnSpPr/>
          <p:nvPr/>
        </p:nvCxnSpPr>
        <p:spPr>
          <a:xfrm>
            <a:off x="1591599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7" name="Google Shape;357;p29"/>
          <p:cNvCxnSpPr/>
          <p:nvPr/>
        </p:nvCxnSpPr>
        <p:spPr>
          <a:xfrm>
            <a:off x="2467474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8" name="Google Shape;358;p29"/>
          <p:cNvCxnSpPr/>
          <p:nvPr/>
        </p:nvCxnSpPr>
        <p:spPr>
          <a:xfrm>
            <a:off x="3343349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9" name="Google Shape;359;p29"/>
          <p:cNvCxnSpPr/>
          <p:nvPr/>
        </p:nvCxnSpPr>
        <p:spPr>
          <a:xfrm>
            <a:off x="4178574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0" name="Google Shape;360;p29"/>
          <p:cNvCxnSpPr/>
          <p:nvPr/>
        </p:nvCxnSpPr>
        <p:spPr>
          <a:xfrm>
            <a:off x="4980824" y="4375190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1" name="Google Shape;361;p29"/>
          <p:cNvCxnSpPr>
            <a:stCxn id="335" idx="3"/>
            <a:endCxn id="336" idx="1"/>
          </p:cNvCxnSpPr>
          <p:nvPr/>
        </p:nvCxnSpPr>
        <p:spPr>
          <a:xfrm>
            <a:off x="5892231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2" name="Google Shape;362;p29"/>
          <p:cNvCxnSpPr/>
          <p:nvPr/>
        </p:nvCxnSpPr>
        <p:spPr>
          <a:xfrm>
            <a:off x="6803649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3" name="Google Shape;363;p29"/>
          <p:cNvCxnSpPr/>
          <p:nvPr/>
        </p:nvCxnSpPr>
        <p:spPr>
          <a:xfrm>
            <a:off x="7585974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0"/>
          <p:cNvSpPr/>
          <p:nvPr/>
        </p:nvSpPr>
        <p:spPr>
          <a:xfrm>
            <a:off x="3824148" y="1326900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5</a:t>
            </a:r>
            <a:endParaRPr b="1" sz="1100">
              <a:solidFill>
                <a:srgbClr val="FFFF00"/>
              </a:solidFill>
            </a:endParaRPr>
          </a:p>
        </p:txBody>
      </p:sp>
      <p:cxnSp>
        <p:nvCxnSpPr>
          <p:cNvPr id="369" name="Google Shape;369;p30"/>
          <p:cNvCxnSpPr>
            <a:stCxn id="368" idx="1"/>
            <a:endCxn id="370" idx="0"/>
          </p:cNvCxnSpPr>
          <p:nvPr/>
        </p:nvCxnSpPr>
        <p:spPr>
          <a:xfrm flipH="1">
            <a:off x="1810248" y="1512750"/>
            <a:ext cx="2013900" cy="522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30"/>
          <p:cNvCxnSpPr>
            <a:stCxn id="368" idx="3"/>
            <a:endCxn id="372" idx="0"/>
          </p:cNvCxnSpPr>
          <p:nvPr/>
        </p:nvCxnSpPr>
        <p:spPr>
          <a:xfrm>
            <a:off x="4464648" y="1512750"/>
            <a:ext cx="1565700" cy="648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3" name="Google Shape;373;p30"/>
          <p:cNvSpPr txBox="1"/>
          <p:nvPr>
            <p:ph type="title"/>
          </p:nvPr>
        </p:nvSpPr>
        <p:spPr>
          <a:xfrm>
            <a:off x="256379" y="124150"/>
            <a:ext cx="75726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Find rows (ID between (4 and 9)</a:t>
            </a:r>
            <a:endParaRPr sz="2600"/>
          </a:p>
        </p:txBody>
      </p:sp>
      <p:sp>
        <p:nvSpPr>
          <p:cNvPr id="374" name="Google Shape;374;p30"/>
          <p:cNvSpPr/>
          <p:nvPr/>
        </p:nvSpPr>
        <p:spPr>
          <a:xfrm>
            <a:off x="5766166" y="328844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8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70" name="Google Shape;370;p30"/>
          <p:cNvSpPr/>
          <p:nvPr/>
        </p:nvSpPr>
        <p:spPr>
          <a:xfrm>
            <a:off x="1489946" y="203579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3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75" name="Google Shape;375;p30"/>
          <p:cNvSpPr/>
          <p:nvPr/>
        </p:nvSpPr>
        <p:spPr>
          <a:xfrm>
            <a:off x="617400" y="328845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2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76" name="Google Shape;376;p30"/>
          <p:cNvSpPr/>
          <p:nvPr/>
        </p:nvSpPr>
        <p:spPr>
          <a:xfrm>
            <a:off x="2343359" y="328845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4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77" name="Google Shape;377;p30"/>
          <p:cNvSpPr/>
          <p:nvPr/>
        </p:nvSpPr>
        <p:spPr>
          <a:xfrm>
            <a:off x="123350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1</a:t>
            </a:r>
            <a:r>
              <a:rPr b="1" lang="en" sz="1100">
                <a:solidFill>
                  <a:srgbClr val="FFFF00"/>
                </a:solidFill>
              </a:rPr>
              <a:t>:701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78" name="Google Shape;378;p30"/>
          <p:cNvSpPr/>
          <p:nvPr/>
        </p:nvSpPr>
        <p:spPr>
          <a:xfrm>
            <a:off x="4004482" y="328845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6</a:t>
            </a:r>
            <a:endParaRPr b="1" sz="1100">
              <a:solidFill>
                <a:srgbClr val="FFFF00"/>
              </a:solidFill>
            </a:endParaRPr>
          </a:p>
        </p:txBody>
      </p:sp>
      <p:cxnSp>
        <p:nvCxnSpPr>
          <p:cNvPr id="379" name="Google Shape;379;p30"/>
          <p:cNvCxnSpPr>
            <a:stCxn id="370" idx="1"/>
            <a:endCxn id="375" idx="0"/>
          </p:cNvCxnSpPr>
          <p:nvPr/>
        </p:nvCxnSpPr>
        <p:spPr>
          <a:xfrm flipH="1">
            <a:off x="937646" y="2221644"/>
            <a:ext cx="552300" cy="1066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p30"/>
          <p:cNvCxnSpPr>
            <a:stCxn id="370" idx="3"/>
            <a:endCxn id="376" idx="0"/>
          </p:cNvCxnSpPr>
          <p:nvPr/>
        </p:nvCxnSpPr>
        <p:spPr>
          <a:xfrm>
            <a:off x="2130446" y="2221644"/>
            <a:ext cx="533100" cy="1066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30"/>
          <p:cNvCxnSpPr>
            <a:stCxn id="372" idx="1"/>
            <a:endCxn id="378" idx="0"/>
          </p:cNvCxnSpPr>
          <p:nvPr/>
        </p:nvCxnSpPr>
        <p:spPr>
          <a:xfrm flipH="1">
            <a:off x="4324595" y="2391501"/>
            <a:ext cx="1005600" cy="897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p30"/>
          <p:cNvCxnSpPr>
            <a:stCxn id="372" idx="3"/>
            <a:endCxn id="383" idx="0"/>
          </p:cNvCxnSpPr>
          <p:nvPr/>
        </p:nvCxnSpPr>
        <p:spPr>
          <a:xfrm>
            <a:off x="6730295" y="2391501"/>
            <a:ext cx="1176000" cy="897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4" name="Google Shape;384;p30"/>
          <p:cNvSpPr/>
          <p:nvPr/>
        </p:nvSpPr>
        <p:spPr>
          <a:xfrm>
            <a:off x="1034774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2</a:t>
            </a:r>
            <a:r>
              <a:rPr b="1" lang="en" sz="1100">
                <a:solidFill>
                  <a:srgbClr val="FFFF00"/>
                </a:solidFill>
              </a:rPr>
              <a:t>:702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85" name="Google Shape;385;p30"/>
          <p:cNvSpPr/>
          <p:nvPr/>
        </p:nvSpPr>
        <p:spPr>
          <a:xfrm>
            <a:off x="1946199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3</a:t>
            </a:r>
            <a:r>
              <a:rPr b="1" lang="en" sz="1100">
                <a:solidFill>
                  <a:srgbClr val="FFFF00"/>
                </a:solidFill>
              </a:rPr>
              <a:t>:703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86" name="Google Shape;386;p30"/>
          <p:cNvSpPr/>
          <p:nvPr/>
        </p:nvSpPr>
        <p:spPr>
          <a:xfrm>
            <a:off x="2781423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4</a:t>
            </a:r>
            <a:r>
              <a:rPr b="1" lang="en" sz="1100">
                <a:solidFill>
                  <a:srgbClr val="FFFF00"/>
                </a:solidFill>
              </a:rPr>
              <a:t>:704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87" name="Google Shape;387;p30"/>
          <p:cNvSpPr/>
          <p:nvPr/>
        </p:nvSpPr>
        <p:spPr>
          <a:xfrm>
            <a:off x="3621765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5</a:t>
            </a:r>
            <a:r>
              <a:rPr b="1" lang="en" sz="1100">
                <a:solidFill>
                  <a:srgbClr val="FFFF00"/>
                </a:solidFill>
              </a:rPr>
              <a:t>:705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88" name="Google Shape;388;p30"/>
          <p:cNvSpPr/>
          <p:nvPr/>
        </p:nvSpPr>
        <p:spPr>
          <a:xfrm>
            <a:off x="4462107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6</a:t>
            </a:r>
            <a:r>
              <a:rPr b="1" lang="en" sz="1100">
                <a:solidFill>
                  <a:srgbClr val="FFFF00"/>
                </a:solidFill>
              </a:rPr>
              <a:t>:800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89" name="Google Shape;389;p30"/>
          <p:cNvSpPr/>
          <p:nvPr/>
        </p:nvSpPr>
        <p:spPr>
          <a:xfrm>
            <a:off x="5297331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7</a:t>
            </a:r>
            <a:r>
              <a:rPr b="1" lang="en" sz="1100">
                <a:solidFill>
                  <a:srgbClr val="FFFF00"/>
                </a:solidFill>
              </a:rPr>
              <a:t>:801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90" name="Google Shape;390;p30"/>
          <p:cNvSpPr/>
          <p:nvPr/>
        </p:nvSpPr>
        <p:spPr>
          <a:xfrm>
            <a:off x="6208756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8</a:t>
            </a:r>
            <a:r>
              <a:rPr b="1" lang="en" sz="1100">
                <a:solidFill>
                  <a:srgbClr val="FFFF00"/>
                </a:solidFill>
              </a:rPr>
              <a:t>:802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91" name="Google Shape;391;p30"/>
          <p:cNvSpPr/>
          <p:nvPr/>
        </p:nvSpPr>
        <p:spPr>
          <a:xfrm>
            <a:off x="7049098" y="4225415"/>
            <a:ext cx="5949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9</a:t>
            </a:r>
            <a:r>
              <a:rPr b="1" lang="en" sz="1100">
                <a:solidFill>
                  <a:srgbClr val="FFFF00"/>
                </a:solidFill>
              </a:rPr>
              <a:t>:803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92" name="Google Shape;392;p30"/>
          <p:cNvSpPr/>
          <p:nvPr/>
        </p:nvSpPr>
        <p:spPr>
          <a:xfrm>
            <a:off x="7886719" y="4225468"/>
            <a:ext cx="6486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10</a:t>
            </a:r>
            <a:r>
              <a:rPr b="1" lang="en" sz="1100">
                <a:solidFill>
                  <a:srgbClr val="FFFF00"/>
                </a:solidFill>
              </a:rPr>
              <a:t>:804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93" name="Google Shape;393;p30"/>
          <p:cNvSpPr/>
          <p:nvPr/>
        </p:nvSpPr>
        <p:spPr>
          <a:xfrm>
            <a:off x="8446089" y="4225468"/>
            <a:ext cx="648600" cy="299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11</a:t>
            </a:r>
            <a:r>
              <a:rPr b="1" lang="en" sz="1100">
                <a:solidFill>
                  <a:srgbClr val="FFFF00"/>
                </a:solidFill>
              </a:rPr>
              <a:t>:805</a:t>
            </a:r>
            <a:endParaRPr b="1" sz="1100">
              <a:solidFill>
                <a:srgbClr val="FFFF00"/>
              </a:solidFill>
            </a:endParaRPr>
          </a:p>
        </p:txBody>
      </p:sp>
      <p:sp>
        <p:nvSpPr>
          <p:cNvPr id="394" name="Google Shape;394;p30"/>
          <p:cNvSpPr/>
          <p:nvPr/>
        </p:nvSpPr>
        <p:spPr>
          <a:xfrm>
            <a:off x="7886713" y="4189500"/>
            <a:ext cx="1189200" cy="371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cxnSp>
        <p:nvCxnSpPr>
          <p:cNvPr id="395" name="Google Shape;395;p30"/>
          <p:cNvCxnSpPr>
            <a:stCxn id="375" idx="1"/>
            <a:endCxn id="377" idx="0"/>
          </p:cNvCxnSpPr>
          <p:nvPr/>
        </p:nvCxnSpPr>
        <p:spPr>
          <a:xfrm flipH="1">
            <a:off x="420900" y="3474304"/>
            <a:ext cx="1965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6" name="Google Shape;396;p30"/>
          <p:cNvCxnSpPr>
            <a:stCxn id="375" idx="3"/>
            <a:endCxn id="384" idx="0"/>
          </p:cNvCxnSpPr>
          <p:nvPr/>
        </p:nvCxnSpPr>
        <p:spPr>
          <a:xfrm>
            <a:off x="1257900" y="3474304"/>
            <a:ext cx="744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p30"/>
          <p:cNvCxnSpPr>
            <a:stCxn id="376" idx="3"/>
            <a:endCxn id="386" idx="0"/>
          </p:cNvCxnSpPr>
          <p:nvPr/>
        </p:nvCxnSpPr>
        <p:spPr>
          <a:xfrm>
            <a:off x="2983859" y="3474304"/>
            <a:ext cx="951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p30"/>
          <p:cNvCxnSpPr>
            <a:stCxn id="376" idx="1"/>
            <a:endCxn id="385" idx="0"/>
          </p:cNvCxnSpPr>
          <p:nvPr/>
        </p:nvCxnSpPr>
        <p:spPr>
          <a:xfrm flipH="1">
            <a:off x="2243759" y="3474304"/>
            <a:ext cx="996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30"/>
          <p:cNvCxnSpPr>
            <a:stCxn id="378" idx="1"/>
            <a:endCxn id="387" idx="0"/>
          </p:cNvCxnSpPr>
          <p:nvPr/>
        </p:nvCxnSpPr>
        <p:spPr>
          <a:xfrm flipH="1">
            <a:off x="3919282" y="3474304"/>
            <a:ext cx="852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0" name="Google Shape;400;p30"/>
          <p:cNvCxnSpPr>
            <a:stCxn id="378" idx="3"/>
            <a:endCxn id="388" idx="0"/>
          </p:cNvCxnSpPr>
          <p:nvPr/>
        </p:nvCxnSpPr>
        <p:spPr>
          <a:xfrm>
            <a:off x="4644982" y="3474304"/>
            <a:ext cx="1146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" name="Google Shape;401;p30"/>
          <p:cNvCxnSpPr>
            <a:stCxn id="372" idx="2"/>
            <a:endCxn id="374" idx="0"/>
          </p:cNvCxnSpPr>
          <p:nvPr/>
        </p:nvCxnSpPr>
        <p:spPr>
          <a:xfrm>
            <a:off x="6030245" y="2621901"/>
            <a:ext cx="56100" cy="666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2" name="Google Shape;402;p30"/>
          <p:cNvGrpSpPr/>
          <p:nvPr/>
        </p:nvGrpSpPr>
        <p:grpSpPr>
          <a:xfrm>
            <a:off x="5389838" y="2204289"/>
            <a:ext cx="1280811" cy="371576"/>
            <a:chOff x="7077688" y="3008250"/>
            <a:chExt cx="1434600" cy="461700"/>
          </a:xfrm>
        </p:grpSpPr>
        <p:sp>
          <p:nvSpPr>
            <p:cNvPr id="403" name="Google Shape;403;p30"/>
            <p:cNvSpPr/>
            <p:nvPr/>
          </p:nvSpPr>
          <p:spPr>
            <a:xfrm>
              <a:off x="7077688" y="3008250"/>
              <a:ext cx="717300" cy="4617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chemeClr val="dk1"/>
                  </a:solidFill>
                </a:rPr>
                <a:t>7</a:t>
              </a:r>
              <a:endParaRPr b="1" sz="1100">
                <a:solidFill>
                  <a:srgbClr val="FFFF00"/>
                </a:solidFill>
              </a:endParaRPr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7794988" y="3008250"/>
              <a:ext cx="717300" cy="461700"/>
            </a:xfrm>
            <a:prstGeom prst="rect">
              <a:avLst/>
            </a:prstGeom>
            <a:solidFill>
              <a:schemeClr val="accent1"/>
            </a:solidFill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chemeClr val="dk1"/>
                  </a:solidFill>
                </a:rPr>
                <a:t>9</a:t>
              </a:r>
              <a:endParaRPr b="1" sz="1100">
                <a:solidFill>
                  <a:srgbClr val="FFFF00"/>
                </a:solidFill>
              </a:endParaRPr>
            </a:p>
          </p:txBody>
        </p:sp>
      </p:grpSp>
      <p:sp>
        <p:nvSpPr>
          <p:cNvPr id="372" name="Google Shape;372;p30"/>
          <p:cNvSpPr/>
          <p:nvPr/>
        </p:nvSpPr>
        <p:spPr>
          <a:xfrm>
            <a:off x="5330195" y="2161101"/>
            <a:ext cx="1400100" cy="460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83" name="Google Shape;383;p30"/>
          <p:cNvSpPr/>
          <p:nvPr/>
        </p:nvSpPr>
        <p:spPr>
          <a:xfrm>
            <a:off x="7585966" y="3288444"/>
            <a:ext cx="640500" cy="3717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10</a:t>
            </a:r>
            <a:endParaRPr b="1" sz="1100">
              <a:solidFill>
                <a:srgbClr val="FFFF00"/>
              </a:solidFill>
            </a:endParaRPr>
          </a:p>
        </p:txBody>
      </p:sp>
      <p:cxnSp>
        <p:nvCxnSpPr>
          <p:cNvPr id="405" name="Google Shape;405;p30"/>
          <p:cNvCxnSpPr>
            <a:stCxn id="374" idx="1"/>
            <a:endCxn id="389" idx="0"/>
          </p:cNvCxnSpPr>
          <p:nvPr/>
        </p:nvCxnSpPr>
        <p:spPr>
          <a:xfrm flipH="1">
            <a:off x="5594866" y="3474294"/>
            <a:ext cx="1713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" name="Google Shape;406;p30"/>
          <p:cNvCxnSpPr>
            <a:endCxn id="390" idx="0"/>
          </p:cNvCxnSpPr>
          <p:nvPr/>
        </p:nvCxnSpPr>
        <p:spPr>
          <a:xfrm>
            <a:off x="6382606" y="3474215"/>
            <a:ext cx="1236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7" name="Google Shape;407;p30"/>
          <p:cNvCxnSpPr>
            <a:stCxn id="383" idx="1"/>
            <a:endCxn id="391" idx="0"/>
          </p:cNvCxnSpPr>
          <p:nvPr/>
        </p:nvCxnSpPr>
        <p:spPr>
          <a:xfrm flipH="1">
            <a:off x="7346566" y="3474294"/>
            <a:ext cx="239400" cy="751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30"/>
          <p:cNvCxnSpPr>
            <a:stCxn id="383" idx="3"/>
            <a:endCxn id="394" idx="0"/>
          </p:cNvCxnSpPr>
          <p:nvPr/>
        </p:nvCxnSpPr>
        <p:spPr>
          <a:xfrm>
            <a:off x="8226466" y="3474294"/>
            <a:ext cx="254700" cy="715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30"/>
          <p:cNvCxnSpPr>
            <a:endCxn id="384" idx="1"/>
          </p:cNvCxnSpPr>
          <p:nvPr/>
        </p:nvCxnSpPr>
        <p:spPr>
          <a:xfrm>
            <a:off x="718274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0" name="Google Shape;410;p30"/>
          <p:cNvCxnSpPr/>
          <p:nvPr/>
        </p:nvCxnSpPr>
        <p:spPr>
          <a:xfrm>
            <a:off x="1591599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1" name="Google Shape;411;p30"/>
          <p:cNvCxnSpPr/>
          <p:nvPr/>
        </p:nvCxnSpPr>
        <p:spPr>
          <a:xfrm>
            <a:off x="2467474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2" name="Google Shape;412;p30"/>
          <p:cNvCxnSpPr/>
          <p:nvPr/>
        </p:nvCxnSpPr>
        <p:spPr>
          <a:xfrm>
            <a:off x="3343349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3" name="Google Shape;413;p30"/>
          <p:cNvCxnSpPr/>
          <p:nvPr/>
        </p:nvCxnSpPr>
        <p:spPr>
          <a:xfrm>
            <a:off x="4178574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4" name="Google Shape;414;p30"/>
          <p:cNvCxnSpPr/>
          <p:nvPr/>
        </p:nvCxnSpPr>
        <p:spPr>
          <a:xfrm>
            <a:off x="4980824" y="4375190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5" name="Google Shape;415;p30"/>
          <p:cNvCxnSpPr>
            <a:stCxn id="389" idx="3"/>
            <a:endCxn id="390" idx="1"/>
          </p:cNvCxnSpPr>
          <p:nvPr/>
        </p:nvCxnSpPr>
        <p:spPr>
          <a:xfrm>
            <a:off x="5892231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6" name="Google Shape;416;p30"/>
          <p:cNvCxnSpPr/>
          <p:nvPr/>
        </p:nvCxnSpPr>
        <p:spPr>
          <a:xfrm>
            <a:off x="6803649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7" name="Google Shape;417;p30"/>
          <p:cNvCxnSpPr/>
          <p:nvPr/>
        </p:nvCxnSpPr>
        <p:spPr>
          <a:xfrm>
            <a:off x="7585974" y="4375115"/>
            <a:ext cx="316500" cy="0"/>
          </a:xfrm>
          <a:prstGeom prst="straightConnector1">
            <a:avLst/>
          </a:prstGeom>
          <a:noFill/>
          <a:ln cap="flat" cmpd="sng" w="28575">
            <a:solidFill>
              <a:srgbClr val="FFD9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8" name="Google Shape;418;p30"/>
          <p:cNvSpPr/>
          <p:nvPr/>
        </p:nvSpPr>
        <p:spPr>
          <a:xfrm rot="3292913">
            <a:off x="3418995" y="845046"/>
            <a:ext cx="647703" cy="29762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0"/>
          <p:cNvSpPr/>
          <p:nvPr/>
        </p:nvSpPr>
        <p:spPr>
          <a:xfrm rot="3292913">
            <a:off x="1242145" y="1536596"/>
            <a:ext cx="647703" cy="29762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0"/>
          <p:cNvSpPr/>
          <p:nvPr/>
        </p:nvSpPr>
        <p:spPr>
          <a:xfrm rot="6277319">
            <a:off x="2583427" y="2773907"/>
            <a:ext cx="647677" cy="297681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0"/>
          <p:cNvSpPr/>
          <p:nvPr/>
        </p:nvSpPr>
        <p:spPr>
          <a:xfrm rot="-2117265">
            <a:off x="2156765" y="4624167"/>
            <a:ext cx="647587" cy="29748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2" name="Google Shape;422;p30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2865838" y="4542050"/>
            <a:ext cx="431196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30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3746275" y="4542050"/>
            <a:ext cx="431196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30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4543950" y="4542050"/>
            <a:ext cx="431196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30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5376275" y="4542050"/>
            <a:ext cx="431196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0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6255063" y="4542050"/>
            <a:ext cx="431196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30"/>
          <p:cNvPicPr preferRelativeResize="0"/>
          <p:nvPr/>
        </p:nvPicPr>
        <p:blipFill rotWithShape="1">
          <a:blip r:embed="rId3">
            <a:alphaModFix/>
          </a:blip>
          <a:srcRect b="0" l="23173" r="24277" t="0"/>
          <a:stretch/>
        </p:blipFill>
        <p:spPr>
          <a:xfrm>
            <a:off x="7133850" y="4542050"/>
            <a:ext cx="431196" cy="4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8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B+Tree &amp; DBMS Considerations</a:t>
            </a:r>
            <a:endParaRPr/>
          </a:p>
        </p:txBody>
      </p:sp>
      <p:sp>
        <p:nvSpPr>
          <p:cNvPr id="433" name="Google Shape;433;p31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Cost of leaf pointer (cheap)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1 Node fits a DBMS page (most DBMS)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Can fit internal nodes easily in memory for fast traversal 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Leaf nodes can live in data files in the heap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Most DBMS systems use B+Tree 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MongoDB (WiredTirger) use B-Tree</a:t>
            </a:r>
            <a:endParaRPr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18881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947055"/>
            <a:ext cx="8520600" cy="39909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Full Table Scans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B-Tree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B-Tree limitations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B+Tree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B+Tree Considerations 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B+Tree storage cost in MySQL vs Postgres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Summary</a:t>
            </a:r>
            <a:endParaRPr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Storage Cost in Postgres vs MySQL </a:t>
            </a:r>
            <a:endParaRPr/>
          </a:p>
        </p:txBody>
      </p:sp>
      <p:sp>
        <p:nvSpPr>
          <p:cNvPr id="439" name="Google Shape;439;p32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B+Trees secondary index values can either point directly to the tuple (Postgres) or to the primary key (MySQL)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If the Primary key data type is expensive this can cause bloat in all secondary indexes for databases such MySQL (innoDB)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Leaf nodes in MySQL (InnoDB) contains the full row since its an IOT / clustered index</a:t>
            </a:r>
            <a:endParaRPr sz="2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3"/>
          <p:cNvSpPr txBox="1"/>
          <p:nvPr>
            <p:ph type="title"/>
          </p:nvPr>
        </p:nvSpPr>
        <p:spPr>
          <a:xfrm>
            <a:off x="311700" y="18881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445" name="Google Shape;445;p33"/>
          <p:cNvSpPr txBox="1"/>
          <p:nvPr>
            <p:ph idx="1" type="body"/>
          </p:nvPr>
        </p:nvSpPr>
        <p:spPr>
          <a:xfrm>
            <a:off x="311700" y="947055"/>
            <a:ext cx="8520600" cy="39909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Full Table Scans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B-Tree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B-Tree limitations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B+Tree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B+Tree Considerations 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B+Tree storage cost in MySQL vs Postgres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Table Scan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5226000" cy="354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To find a row in a large table we perform full table scan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Reading the entire table is slow (many IO to fetch pages)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We need a way to reduce the search space</a:t>
            </a:r>
            <a:endParaRPr sz="240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0200" y="1887600"/>
            <a:ext cx="3301500" cy="18576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5921600" y="348600"/>
            <a:ext cx="2789100" cy="444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ID</a:t>
            </a:r>
            <a:r>
              <a:rPr lang="en"/>
              <a:t>               </a:t>
            </a:r>
            <a:r>
              <a:rPr b="1" lang="en"/>
              <a:t>,     Name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                ,    John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                ,    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                ,    Rick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                ,    Sara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591828734 ,    Chansy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591828735 ,    Bird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591828736 ,    Chip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591828737 ,    Sud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591828738 ,    Will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999991929 ,    Dorit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999991930 ,    Sally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999991931 ,    Kory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4572000" y="1497305"/>
            <a:ext cx="1212600" cy="16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/>
        </p:nvSpPr>
        <p:spPr>
          <a:xfrm>
            <a:off x="381000" y="291350"/>
            <a:ext cx="392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Find Person with ID 5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5860675" y="1475082"/>
            <a:ext cx="2700600" cy="291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/>
          <p:nvPr/>
        </p:nvSpPr>
        <p:spPr>
          <a:xfrm>
            <a:off x="5921600" y="348600"/>
            <a:ext cx="2789100" cy="444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ID</a:t>
            </a:r>
            <a:r>
              <a:rPr lang="en"/>
              <a:t>               </a:t>
            </a:r>
            <a:r>
              <a:rPr b="1" lang="en"/>
              <a:t>,     Name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                ,    John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                ,    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                ,    Rick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                ,    Sara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591828734 ,    Chansy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591828735 ,    Bird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591828736 ,    Chip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591828737 ,    Sud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591828738 ,    Will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999991929 ,    Dorit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999991930 ,    Sally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999991931 ,    Kory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/>
          <p:nvPr/>
        </p:nvSpPr>
        <p:spPr>
          <a:xfrm>
            <a:off x="4627050" y="3189380"/>
            <a:ext cx="1212600" cy="16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/>
        </p:nvSpPr>
        <p:spPr>
          <a:xfrm>
            <a:off x="381000" y="291350"/>
            <a:ext cx="392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Find Person with ID </a:t>
            </a:r>
            <a:r>
              <a:rPr lang="en" sz="1800">
                <a:solidFill>
                  <a:schemeClr val="dk1"/>
                </a:solidFill>
              </a:rPr>
              <a:t>591828738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6" name="Google Shape;86;p17"/>
          <p:cNvSpPr/>
          <p:nvPr/>
        </p:nvSpPr>
        <p:spPr>
          <a:xfrm>
            <a:off x="5961525" y="3126450"/>
            <a:ext cx="2700600" cy="291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/>
          <p:nvPr/>
        </p:nvSpPr>
        <p:spPr>
          <a:xfrm>
            <a:off x="5921600" y="348600"/>
            <a:ext cx="2789100" cy="444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ID</a:t>
            </a:r>
            <a:r>
              <a:rPr lang="en"/>
              <a:t>               </a:t>
            </a:r>
            <a:r>
              <a:rPr b="1" lang="en"/>
              <a:t>,     Name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                ,    John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                ,    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                ,    Rick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                ,    Sara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591828734 ,    Chansy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591828735 ,    Bird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591828736 ,    Chip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591828737 ,    Sud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591828738 ,    Will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999991929 ,    Dorit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999991930 ,    Sally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999991931 ,    Kory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/>
          <p:nvPr/>
        </p:nvSpPr>
        <p:spPr>
          <a:xfrm>
            <a:off x="4661650" y="4455655"/>
            <a:ext cx="1212600" cy="16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381000" y="291350"/>
            <a:ext cx="392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Find Person with ID </a:t>
            </a:r>
            <a:r>
              <a:rPr lang="en" sz="1800">
                <a:solidFill>
                  <a:schemeClr val="dk1"/>
                </a:solidFill>
              </a:rPr>
              <a:t>999991931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4" name="Google Shape;94;p18"/>
          <p:cNvSpPr/>
          <p:nvPr/>
        </p:nvSpPr>
        <p:spPr>
          <a:xfrm>
            <a:off x="5921600" y="4390850"/>
            <a:ext cx="2700600" cy="291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B-Tree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Balanced </a:t>
            </a:r>
            <a:r>
              <a:rPr lang="en" sz="2800"/>
              <a:t>Data structure for fast traversal 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B-Tree has Nodes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In B-Tree of “m” degree each node can have (m) child nodes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Node has up to (m-1) elements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Each element has key and value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Root Node, internal node and leaf nodes</a:t>
            </a:r>
            <a:endParaRPr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/>
          <p:nvPr/>
        </p:nvSpPr>
        <p:spPr>
          <a:xfrm>
            <a:off x="5921600" y="348600"/>
            <a:ext cx="2789100" cy="1522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ID</a:t>
            </a:r>
            <a:r>
              <a:rPr lang="en"/>
              <a:t>               </a:t>
            </a:r>
            <a:r>
              <a:rPr b="1" lang="en"/>
              <a:t>,     Name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                ,    John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                ,    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                ,    Rick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                ,    Sara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 txBox="1"/>
          <p:nvPr/>
        </p:nvSpPr>
        <p:spPr>
          <a:xfrm>
            <a:off x="381000" y="291350"/>
            <a:ext cx="392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How B-Tree Helps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7" name="Google Shape;107;p20"/>
          <p:cNvSpPr/>
          <p:nvPr/>
        </p:nvSpPr>
        <p:spPr>
          <a:xfrm>
            <a:off x="1656238" y="1625038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2:</a:t>
            </a:r>
            <a:r>
              <a:rPr b="1" lang="en">
                <a:solidFill>
                  <a:srgbClr val="FFFF00"/>
                </a:solidFill>
              </a:rPr>
              <a:t>702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08" name="Google Shape;108;p20"/>
          <p:cNvSpPr/>
          <p:nvPr/>
        </p:nvSpPr>
        <p:spPr>
          <a:xfrm>
            <a:off x="5439800" y="348600"/>
            <a:ext cx="481800" cy="15228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r>
              <a:rPr b="1" lang="en"/>
              <a:t>ID</a:t>
            </a:r>
            <a:r>
              <a:rPr lang="en"/>
              <a:t>              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701</a:t>
            </a:r>
            <a:r>
              <a:rPr lang="en"/>
              <a:t>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702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703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704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705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2373538" y="1625038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4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704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10" name="Google Shape;110;p20"/>
          <p:cNvSpPr/>
          <p:nvPr/>
        </p:nvSpPr>
        <p:spPr>
          <a:xfrm>
            <a:off x="1577813" y="1575688"/>
            <a:ext cx="16248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9389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701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12" name="Google Shape;112;p20"/>
          <p:cNvSpPr/>
          <p:nvPr/>
        </p:nvSpPr>
        <p:spPr>
          <a:xfrm>
            <a:off x="19834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3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703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30279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5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705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14" name="Google Shape;114;p20"/>
          <p:cNvSpPr/>
          <p:nvPr/>
        </p:nvSpPr>
        <p:spPr>
          <a:xfrm>
            <a:off x="878568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930851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2971939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0"/>
          <p:cNvSpPr/>
          <p:nvPr/>
        </p:nvSpPr>
        <p:spPr>
          <a:xfrm>
            <a:off x="7776981" y="2213100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7835175" y="3046825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5:</a:t>
            </a:r>
            <a:r>
              <a:rPr b="1" lang="en">
                <a:solidFill>
                  <a:srgbClr val="FFFF00"/>
                </a:solidFill>
              </a:rPr>
              <a:t>705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7297313" y="3781850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5</a:t>
            </a:r>
            <a:r>
              <a:rPr b="1" lang="en">
                <a:solidFill>
                  <a:srgbClr val="D9D9D9"/>
                </a:solidFill>
              </a:rPr>
              <a:t>:</a:t>
            </a:r>
            <a:r>
              <a:rPr b="1" lang="en">
                <a:solidFill>
                  <a:srgbClr val="FFFF00"/>
                </a:solidFill>
              </a:rPr>
              <a:t>705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6797500" y="2262450"/>
            <a:ext cx="83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Node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6701125" y="3046825"/>
            <a:ext cx="1032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Element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6419638" y="3831200"/>
            <a:ext cx="71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Key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3" name="Google Shape;123;p20"/>
          <p:cNvSpPr/>
          <p:nvPr/>
        </p:nvSpPr>
        <p:spPr>
          <a:xfrm>
            <a:off x="7093338" y="3934850"/>
            <a:ext cx="315900" cy="15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 txBox="1"/>
          <p:nvPr/>
        </p:nvSpPr>
        <p:spPr>
          <a:xfrm>
            <a:off x="8175002" y="3831200"/>
            <a:ext cx="833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Value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5" name="Google Shape;125;p20"/>
          <p:cNvSpPr/>
          <p:nvPr/>
        </p:nvSpPr>
        <p:spPr>
          <a:xfrm rot="-10538581">
            <a:off x="7906823" y="3984132"/>
            <a:ext cx="315913" cy="15584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0"/>
          <p:cNvSpPr txBox="1"/>
          <p:nvPr/>
        </p:nvSpPr>
        <p:spPr>
          <a:xfrm>
            <a:off x="5009025" y="2110050"/>
            <a:ext cx="141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Internal tuple id/page#/rowid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7" name="Google Shape;127;p20"/>
          <p:cNvSpPr/>
          <p:nvPr/>
        </p:nvSpPr>
        <p:spPr>
          <a:xfrm rot="-2159962">
            <a:off x="5235595" y="1954316"/>
            <a:ext cx="315936" cy="15571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20"/>
          <p:cNvCxnSpPr>
            <a:endCxn id="114" idx="0"/>
          </p:cNvCxnSpPr>
          <p:nvPr/>
        </p:nvCxnSpPr>
        <p:spPr>
          <a:xfrm flipH="1">
            <a:off x="1295418" y="2039613"/>
            <a:ext cx="609600" cy="6600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20"/>
          <p:cNvCxnSpPr>
            <a:endCxn id="116" idx="0"/>
          </p:cNvCxnSpPr>
          <p:nvPr/>
        </p:nvCxnSpPr>
        <p:spPr>
          <a:xfrm>
            <a:off x="2678089" y="2028213"/>
            <a:ext cx="710700" cy="671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20"/>
          <p:cNvCxnSpPr>
            <a:endCxn id="115" idx="0"/>
          </p:cNvCxnSpPr>
          <p:nvPr/>
        </p:nvCxnSpPr>
        <p:spPr>
          <a:xfrm>
            <a:off x="2294901" y="2028213"/>
            <a:ext cx="52800" cy="671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/>
          <p:nvPr/>
        </p:nvSpPr>
        <p:spPr>
          <a:xfrm>
            <a:off x="5921600" y="348600"/>
            <a:ext cx="2789100" cy="1522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ID</a:t>
            </a:r>
            <a:r>
              <a:rPr lang="en"/>
              <a:t>               </a:t>
            </a:r>
            <a:r>
              <a:rPr b="1" lang="en"/>
              <a:t>,     Name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                ,    John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                ,    Ali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                ,    Rick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                ,    Sara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                ,    Edmond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1"/>
          <p:cNvSpPr txBox="1"/>
          <p:nvPr/>
        </p:nvSpPr>
        <p:spPr>
          <a:xfrm>
            <a:off x="381000" y="291350"/>
            <a:ext cx="392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Find ID 3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1656238" y="1625038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2:</a:t>
            </a:r>
            <a:r>
              <a:rPr b="1" lang="en">
                <a:solidFill>
                  <a:srgbClr val="FFFF00"/>
                </a:solidFill>
              </a:rPr>
              <a:t>702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38" name="Google Shape;138;p21"/>
          <p:cNvSpPr/>
          <p:nvPr/>
        </p:nvSpPr>
        <p:spPr>
          <a:xfrm>
            <a:off x="5439800" y="348600"/>
            <a:ext cx="481800" cy="15228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TID</a:t>
            </a:r>
            <a:r>
              <a:rPr lang="en"/>
              <a:t>              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701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702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703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704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705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1"/>
          <p:cNvSpPr/>
          <p:nvPr/>
        </p:nvSpPr>
        <p:spPr>
          <a:xfrm>
            <a:off x="2373538" y="1625038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4:</a:t>
            </a:r>
            <a:r>
              <a:rPr b="1" lang="en">
                <a:solidFill>
                  <a:srgbClr val="FFFF00"/>
                </a:solidFill>
              </a:rPr>
              <a:t>704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1577813" y="1575688"/>
            <a:ext cx="16248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9389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1:</a:t>
            </a:r>
            <a:r>
              <a:rPr b="1" lang="en">
                <a:solidFill>
                  <a:srgbClr val="FFFF00"/>
                </a:solidFill>
              </a:rPr>
              <a:t>701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42" name="Google Shape;142;p21"/>
          <p:cNvSpPr/>
          <p:nvPr/>
        </p:nvSpPr>
        <p:spPr>
          <a:xfrm>
            <a:off x="19834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3:</a:t>
            </a:r>
            <a:r>
              <a:rPr b="1" lang="en">
                <a:solidFill>
                  <a:srgbClr val="FFFF00"/>
                </a:solidFill>
              </a:rPr>
              <a:t>703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43" name="Google Shape;143;p21"/>
          <p:cNvSpPr/>
          <p:nvPr/>
        </p:nvSpPr>
        <p:spPr>
          <a:xfrm>
            <a:off x="3027938" y="2748963"/>
            <a:ext cx="717300" cy="461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5:</a:t>
            </a:r>
            <a:r>
              <a:rPr b="1" lang="en">
                <a:solidFill>
                  <a:srgbClr val="FFFF00"/>
                </a:solidFill>
              </a:rPr>
              <a:t>705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144" name="Google Shape;144;p21"/>
          <p:cNvSpPr/>
          <p:nvPr/>
        </p:nvSpPr>
        <p:spPr>
          <a:xfrm>
            <a:off x="878568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/>
          <p:nvPr/>
        </p:nvSpPr>
        <p:spPr>
          <a:xfrm>
            <a:off x="1930851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1"/>
          <p:cNvSpPr/>
          <p:nvPr/>
        </p:nvSpPr>
        <p:spPr>
          <a:xfrm>
            <a:off x="2971939" y="2699613"/>
            <a:ext cx="833700" cy="560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21"/>
          <p:cNvCxnSpPr>
            <a:endCxn id="144" idx="0"/>
          </p:cNvCxnSpPr>
          <p:nvPr/>
        </p:nvCxnSpPr>
        <p:spPr>
          <a:xfrm flipH="1">
            <a:off x="1295418" y="2039613"/>
            <a:ext cx="609600" cy="6600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21"/>
          <p:cNvCxnSpPr>
            <a:endCxn id="146" idx="0"/>
          </p:cNvCxnSpPr>
          <p:nvPr/>
        </p:nvCxnSpPr>
        <p:spPr>
          <a:xfrm>
            <a:off x="2678089" y="2028213"/>
            <a:ext cx="710700" cy="671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1"/>
          <p:cNvCxnSpPr>
            <a:endCxn id="145" idx="0"/>
          </p:cNvCxnSpPr>
          <p:nvPr/>
        </p:nvCxnSpPr>
        <p:spPr>
          <a:xfrm>
            <a:off x="2294901" y="2028213"/>
            <a:ext cx="52800" cy="671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21"/>
          <p:cNvSpPr/>
          <p:nvPr/>
        </p:nvSpPr>
        <p:spPr>
          <a:xfrm rot="3712889">
            <a:off x="1694205" y="972328"/>
            <a:ext cx="900706" cy="38398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/>
          <p:nvPr/>
        </p:nvSpPr>
        <p:spPr>
          <a:xfrm rot="-2547913">
            <a:off x="1567280" y="3163602"/>
            <a:ext cx="700297" cy="241013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1"/>
          <p:cNvSpPr/>
          <p:nvPr/>
        </p:nvSpPr>
        <p:spPr>
          <a:xfrm rot="-1808531">
            <a:off x="4828479" y="1218191"/>
            <a:ext cx="595642" cy="22300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 rot="-4946560">
            <a:off x="2019973" y="3316026"/>
            <a:ext cx="700283" cy="24090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